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1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Depth (m)</c:v>
                </c:pt>
              </c:strCache>
            </c:strRef>
          </c:tx>
          <c:spPr>
            <a:solidFill>
              <a:srgbClr val="36A9E1"/>
            </a:solidFill>
            <a:ln w="31750" cap="flat">
              <a:solidFill>
                <a:srgbClr val="36A9E1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36A9E1"/>
              </a:solidFill>
              <a:ln w="9525" cap="flat">
                <a:solidFill>
                  <a:srgbClr val="36A9E1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Sheet1!$A$2:$A$8</c:f>
              <c:multiLvlStrCache>
                <c:ptCount val="7"/>
                <c:lvl>
                  <c:pt idx="0">
                    <c:v>0</c:v>
                  </c:pt>
                  <c:pt idx="1">
                    <c:v>6</c:v>
                  </c:pt>
                  <c:pt idx="2">
                    <c:v>12</c:v>
                  </c:pt>
                  <c:pt idx="3">
                    <c:v>18</c:v>
                  </c:pt>
                  <c:pt idx="4">
                    <c:v>24</c:v>
                  </c:pt>
                  <c:pt idx="5">
                    <c:v>30</c:v>
                  </c:pt>
                  <c:pt idx="6">
                    <c:v>36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12</c:v>
                </c:pt>
                <c:pt idx="2">
                  <c:v>18.2</c:v>
                </c:pt>
                <c:pt idx="3">
                  <c:v>17.5</c:v>
                </c:pt>
                <c:pt idx="4">
                  <c:v>14</c:v>
                </c:pt>
                <c:pt idx="5">
                  <c:v>8</c:v>
                </c:pt>
                <c:pt idx="6">
                  <c:v>0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DA7B5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26B7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5E3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DA7B5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26B7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6FAF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가이드: 표지 제목과 부제를 파트너/용도에 맞게 수정하세요. 로고, 색, 폰트는 그대로 둡니다. 폰트가 깨져 보이면 brand-kit/fonts 폴더의 Pangram Sans를 설치하세요.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가이드: 파트너의 워크플로 문제를 공포 조장 없이 담담하게 짚는 슬라이드입니다. 발견 자료나 파트너 인터뷰 내용이 있으면 카드 문구를 그 내용으로 바꾸세요.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가이드: 포지셔닝 슬라이드. 왼쪽 문장은 그대로 쓰는 것을 권장합니다. 오른쪽 4개 기둥은 대화 주제에 맞게 순서를 바꿔도 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가이드: 단계 문구는 실제 데모 흐름에 맞게 수정하세요. 4단계를 유지하는 것이 리듬상 가장 안정적입니다.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가이드: 리조트·파트너 팀에 제품 가치를 설명할 때 사용합니다. 차트는 예시 데이터입니다 — 더블클릭해서 실제 승인된 수치로 바꾸거나 승인된 앱 스크린샷으로 교체하세요.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가이드: 대화 상대에 맞게 행을 복제하거나 삭제하세요. 가치는 구체적으로 유지합니다.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가이드: 숫자는 전부 예시입니다. 외부 사용 전 제품·파트너십 담당의 확인을 받은 실제 수치와 승인된 스크린샷으로 교체하세요.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가이드: 약속보다 운영 경로가 먼저입니다. 성능 향상 수치는 근거와 확인 없이 절대 약속하지 않습니다.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가이드: 마무리는 실용적인 요청 하나(워크플로 리뷰 일정)와 명확한 다음 단계로 닫습니다. 발행 전 rules/publishing.md의 3-질문만 확인하면 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0174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V="1">
            <a:off x="713232" y="777240"/>
            <a:ext cx="274320" cy="237561"/>
          </a:xfrm>
          <a:prstGeom prst="triangle">
            <a:avLst/>
          </a:prstGeom>
          <a:solidFill>
            <a:srgbClr val="FFFFFF"/>
          </a:solidFill>
          <a:ln/>
        </p:spPr>
      </p:sp>
      <p:sp>
        <p:nvSpPr>
          <p:cNvPr id="3" name="Shape 1"/>
          <p:cNvSpPr/>
          <p:nvPr/>
        </p:nvSpPr>
        <p:spPr>
          <a:xfrm flipV="1">
            <a:off x="1064362" y="777240"/>
            <a:ext cx="274320" cy="237561"/>
          </a:xfrm>
          <a:prstGeom prst="triangle">
            <a:avLst/>
          </a:prstGeom>
          <a:solidFill>
            <a:srgbClr val="3D2683"/>
          </a:solidFill>
          <a:ln/>
        </p:spPr>
      </p:sp>
      <p:sp>
        <p:nvSpPr>
          <p:cNvPr id="4" name="Shape 2"/>
          <p:cNvSpPr/>
          <p:nvPr/>
        </p:nvSpPr>
        <p:spPr>
          <a:xfrm flipV="1">
            <a:off x="1415491" y="777240"/>
            <a:ext cx="274320" cy="237561"/>
          </a:xfrm>
          <a:prstGeom prst="triangle">
            <a:avLst/>
          </a:prstGeom>
          <a:solidFill>
            <a:srgbClr val="36A9E1"/>
          </a:solidFill>
          <a:ln/>
        </p:spPr>
      </p:sp>
      <p:sp>
        <p:nvSpPr>
          <p:cNvPr id="5" name="Text 3"/>
          <p:cNvSpPr/>
          <p:nvPr/>
        </p:nvSpPr>
        <p:spPr>
          <a:xfrm>
            <a:off x="685800" y="18745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50" kern="0" dirty="0">
                <a:solidFill>
                  <a:srgbClr val="47BFFF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SALES DECK STARTER · INTERNAL TEMPLATE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2240280"/>
            <a:ext cx="105156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4100" b="1" dirty="0">
                <a:solidFill>
                  <a:srgbClr val="FFFFFF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DIVEROID for connected</a:t>
            </a:r>
            <a:endParaRPr lang="en-US" sz="4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100" b="1" dirty="0">
                <a:solidFill>
                  <a:srgbClr val="FFFFFF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resort dive memories</a:t>
            </a:r>
            <a:endParaRPr lang="en-US" sz="4100" dirty="0"/>
          </a:p>
        </p:txBody>
      </p:sp>
      <p:sp>
        <p:nvSpPr>
          <p:cNvPr id="7" name="Text 5"/>
          <p:cNvSpPr/>
          <p:nvPr/>
        </p:nvSpPr>
        <p:spPr>
          <a:xfrm>
            <a:off x="685800" y="411480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EF9FF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Help guests review, remember, and share each dive with clearer records.</a:t>
            </a:r>
            <a:endParaRPr lang="en-US" sz="1700" dirty="0"/>
          </a:p>
        </p:txBody>
      </p:sp>
      <p:pic>
        <p:nvPicPr>
          <p:cNvPr id="8" name="Image 0" descr="/Users/macm4/Library/CloudStorage/Dropbox-DIVEROID/DIVEROID/04_Growth &amp; Ops/02_Marketing_Brand/00_Shared_Common/02_Brand_Guidelines/brand-kit/logos/png/diveroid-wordmark-white-transpar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5806440"/>
            <a:ext cx="1554480" cy="2286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85800" y="6144768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EDE6FF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Every dive maps the ocean.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110185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EDE6FF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01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6A9E1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THE DIVE EXPERIENCE GAP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85800" y="822960"/>
            <a:ext cx="10789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01748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Dive memories split apart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85800" y="1481328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6505E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Records, media, maps, and messages each hold a piece of the dive — and lose each other.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85800" y="2286000"/>
            <a:ext cx="2560320" cy="2926080"/>
          </a:xfrm>
          <a:prstGeom prst="roundRect">
            <a:avLst>
              <a:gd name="adj" fmla="val 2500"/>
            </a:avLst>
          </a:prstGeom>
          <a:solidFill>
            <a:srgbClr val="F6FAFC"/>
          </a:solidFill>
          <a:ln/>
          <a:effectLst>
            <a:outerShdw sx="100000" sy="100000" kx="0" ky="0" algn="bl" rotWithShape="0" blurRad="101600" dist="25400" dir="5400000">
              <a:srgbClr val="07131C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 flipV="1">
            <a:off x="960120" y="2651760"/>
            <a:ext cx="237744" cy="205886"/>
          </a:xfrm>
          <a:prstGeom prst="triangle">
            <a:avLst/>
          </a:prstGeom>
          <a:solidFill>
            <a:srgbClr val="36A9E1"/>
          </a:solidFill>
          <a:ln/>
        </p:spPr>
      </p:sp>
      <p:sp>
        <p:nvSpPr>
          <p:cNvPr id="7" name="Text 5"/>
          <p:cNvSpPr/>
          <p:nvPr/>
        </p:nvSpPr>
        <p:spPr>
          <a:xfrm>
            <a:off x="960120" y="31546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D2683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Logs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960120" y="3611880"/>
            <a:ext cx="2011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36505E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Depth, time, site, and temperature often live away from media.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3474720" y="2286000"/>
            <a:ext cx="2560320" cy="2926080"/>
          </a:xfrm>
          <a:prstGeom prst="roundRect">
            <a:avLst>
              <a:gd name="adj" fmla="val 2500"/>
            </a:avLst>
          </a:prstGeom>
          <a:solidFill>
            <a:srgbClr val="F6FAFC"/>
          </a:solidFill>
          <a:ln/>
          <a:effectLst>
            <a:outerShdw sx="100000" sy="100000" kx="0" ky="0" algn="bl" rotWithShape="0" blurRad="101600" dist="25400" dir="5400000">
              <a:srgbClr val="07131C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 flipV="1">
            <a:off x="3749040" y="2651760"/>
            <a:ext cx="237744" cy="205886"/>
          </a:xfrm>
          <a:prstGeom prst="triangle">
            <a:avLst/>
          </a:prstGeom>
          <a:solidFill>
            <a:srgbClr val="36A9E1"/>
          </a:solidFill>
          <a:ln/>
        </p:spPr>
      </p:sp>
      <p:sp>
        <p:nvSpPr>
          <p:cNvPr id="11" name="Text 9"/>
          <p:cNvSpPr/>
          <p:nvPr/>
        </p:nvSpPr>
        <p:spPr>
          <a:xfrm>
            <a:off x="3749040" y="31546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D2683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Media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3749040" y="3611880"/>
            <a:ext cx="2011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36505E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Photos and clips need context to become useful memories.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263640" y="2286000"/>
            <a:ext cx="2560320" cy="2926080"/>
          </a:xfrm>
          <a:prstGeom prst="roundRect">
            <a:avLst>
              <a:gd name="adj" fmla="val 2500"/>
            </a:avLst>
          </a:prstGeom>
          <a:solidFill>
            <a:srgbClr val="F6FAFC"/>
          </a:solidFill>
          <a:ln/>
          <a:effectLst>
            <a:outerShdw sx="100000" sy="100000" kx="0" ky="0" algn="bl" rotWithShape="0" blurRad="101600" dist="25400" dir="5400000">
              <a:srgbClr val="07131C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 flipV="1">
            <a:off x="6537960" y="2651760"/>
            <a:ext cx="237744" cy="205886"/>
          </a:xfrm>
          <a:prstGeom prst="triangle">
            <a:avLst/>
          </a:prstGeom>
          <a:solidFill>
            <a:srgbClr val="36A9E1"/>
          </a:solidFill>
          <a:ln/>
        </p:spPr>
      </p:sp>
      <p:sp>
        <p:nvSpPr>
          <p:cNvPr id="15" name="Text 13"/>
          <p:cNvSpPr/>
          <p:nvPr/>
        </p:nvSpPr>
        <p:spPr>
          <a:xfrm>
            <a:off x="6537960" y="31546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D2683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Maps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537960" y="3611880"/>
            <a:ext cx="2011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36505E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Location and site notes should stay connected to the record.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9052560" y="2286000"/>
            <a:ext cx="2560320" cy="2926080"/>
          </a:xfrm>
          <a:prstGeom prst="roundRect">
            <a:avLst>
              <a:gd name="adj" fmla="val 2500"/>
            </a:avLst>
          </a:prstGeom>
          <a:solidFill>
            <a:srgbClr val="F6FAFC"/>
          </a:solidFill>
          <a:ln/>
          <a:effectLst>
            <a:outerShdw sx="100000" sy="100000" kx="0" ky="0" algn="bl" rotWithShape="0" blurRad="101600" dist="25400" dir="5400000">
              <a:srgbClr val="07131C">
                <a:alpha val="1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 flipV="1">
            <a:off x="9326880" y="2651760"/>
            <a:ext cx="237744" cy="205886"/>
          </a:xfrm>
          <a:prstGeom prst="triangle">
            <a:avLst/>
          </a:prstGeom>
          <a:solidFill>
            <a:srgbClr val="36A9E1"/>
          </a:solidFill>
          <a:ln/>
        </p:spPr>
      </p:sp>
      <p:sp>
        <p:nvSpPr>
          <p:cNvPr id="19" name="Text 17"/>
          <p:cNvSpPr/>
          <p:nvPr/>
        </p:nvSpPr>
        <p:spPr>
          <a:xfrm>
            <a:off x="9326880" y="31546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D2683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Sharing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9326880" y="3611880"/>
            <a:ext cx="2011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36505E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Guests need a clearer preview before anything is shared.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68580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26B7A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DIVEROID starter deck — internal template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110185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26B7A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02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6A9E1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DIVEROID POSITION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85800" y="1051560"/>
            <a:ext cx="4937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rgbClr val="201748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Complete Dive Companion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85800" y="2743200"/>
            <a:ext cx="4480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36505E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DIVEROID connects underwater experience, dive data, media, maps, and AI-assisted review so each dive is easier to revisit and share.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685800" y="576072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526B7A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Tone: practical dive companion first — ocean emotion as the entry layer.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 flipV="1">
            <a:off x="5943600" y="1124712"/>
            <a:ext cx="182880" cy="158374"/>
          </a:xfrm>
          <a:prstGeom prst="triangle">
            <a:avLst/>
          </a:prstGeom>
          <a:solidFill>
            <a:srgbClr val="36A9E1"/>
          </a:solidFill>
          <a:ln/>
        </p:spPr>
      </p:sp>
      <p:sp>
        <p:nvSpPr>
          <p:cNvPr id="7" name="Text 5"/>
          <p:cNvSpPr/>
          <p:nvPr/>
        </p:nvSpPr>
        <p:spPr>
          <a:xfrm>
            <a:off x="6355080" y="1051560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0212E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Ocean understanding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6355080" y="1417320"/>
            <a:ext cx="5120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6505E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Marine context, memory, and the feeling of returning to the dive.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355080" y="2084832"/>
            <a:ext cx="5120640" cy="0"/>
          </a:xfrm>
          <a:prstGeom prst="line">
            <a:avLst/>
          </a:prstGeom>
          <a:noFill/>
          <a:ln w="9525">
            <a:solidFill>
              <a:srgbClr val="D5E3E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5943600" y="2359152"/>
            <a:ext cx="182880" cy="158374"/>
          </a:xfrm>
          <a:prstGeom prst="triangle">
            <a:avLst/>
          </a:prstGeom>
          <a:solidFill>
            <a:srgbClr val="3D2683"/>
          </a:solidFill>
          <a:ln/>
        </p:spPr>
      </p:sp>
      <p:sp>
        <p:nvSpPr>
          <p:cNvPr id="11" name="Text 9"/>
          <p:cNvSpPr/>
          <p:nvPr/>
        </p:nvSpPr>
        <p:spPr>
          <a:xfrm>
            <a:off x="6355080" y="2286000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0212E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Smart diving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6355080" y="2651760"/>
            <a:ext cx="5120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6505E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Product utility, clearer workflow, and practical review.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355080" y="3319272"/>
            <a:ext cx="5120640" cy="0"/>
          </a:xfrm>
          <a:prstGeom prst="line">
            <a:avLst/>
          </a:prstGeom>
          <a:noFill/>
          <a:ln w="9525">
            <a:solidFill>
              <a:srgbClr val="D5E3E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 flipV="1">
            <a:off x="5943600" y="3593592"/>
            <a:ext cx="182880" cy="158374"/>
          </a:xfrm>
          <a:prstGeom prst="triangle">
            <a:avLst/>
          </a:prstGeom>
          <a:solidFill>
            <a:srgbClr val="36A9E1"/>
          </a:solidFill>
          <a:ln/>
        </p:spPr>
      </p:sp>
      <p:sp>
        <p:nvSpPr>
          <p:cNvPr id="15" name="Text 13"/>
          <p:cNvSpPr/>
          <p:nvPr/>
        </p:nvSpPr>
        <p:spPr>
          <a:xfrm>
            <a:off x="6355080" y="3520440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0212E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Connected record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6355080" y="3886200"/>
            <a:ext cx="5120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6505E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Logs, media, maps, sync states, and share previews.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355080" y="4553712"/>
            <a:ext cx="5120640" cy="0"/>
          </a:xfrm>
          <a:prstGeom prst="line">
            <a:avLst/>
          </a:prstGeom>
          <a:noFill/>
          <a:ln w="9525">
            <a:solidFill>
              <a:srgbClr val="D5E3E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 flipV="1">
            <a:off x="5943600" y="4828032"/>
            <a:ext cx="182880" cy="158374"/>
          </a:xfrm>
          <a:prstGeom prst="triangle">
            <a:avLst/>
          </a:prstGeom>
          <a:solidFill>
            <a:srgbClr val="3D2683"/>
          </a:solidFill>
          <a:ln/>
        </p:spPr>
      </p:sp>
      <p:sp>
        <p:nvSpPr>
          <p:cNvPr id="19" name="Text 17"/>
          <p:cNvSpPr/>
          <p:nvPr/>
        </p:nvSpPr>
        <p:spPr>
          <a:xfrm>
            <a:off x="6355080" y="4754880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0212E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Memory &amp; share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6355080" y="5120640"/>
            <a:ext cx="5120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6505E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Post-dive value, guest moments, and creator workflows.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8580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26B7A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DIVEROID starter deck — internal template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110185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26B7A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03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6A9E1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PRODUCT WORKFLOW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85800" y="822960"/>
            <a:ext cx="10789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01748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From dive preparation to reviewable memory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85800" y="1481328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6505E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Keep it practical: what can the guest or staff do next?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85800" y="2377440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36A9E1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1</a:t>
            </a:r>
            <a:endParaRPr lang="en-US" sz="4600" dirty="0"/>
          </a:p>
        </p:txBody>
      </p:sp>
      <p:sp>
        <p:nvSpPr>
          <p:cNvPr id="6" name="Text 4"/>
          <p:cNvSpPr/>
          <p:nvPr/>
        </p:nvSpPr>
        <p:spPr>
          <a:xfrm>
            <a:off x="685800" y="329184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3D2683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Before dive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685800" y="3703320"/>
            <a:ext cx="2377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36505E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Prepare guest records and expected media context.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3264408" y="2788920"/>
            <a:ext cx="182880" cy="0"/>
          </a:xfrm>
          <a:prstGeom prst="line">
            <a:avLst/>
          </a:prstGeom>
          <a:noFill/>
          <a:ln w="19050">
            <a:solidFill>
              <a:srgbClr val="D5E3E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2377440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36A9E1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2</a:t>
            </a:r>
            <a:endParaRPr lang="en-US" sz="4600" dirty="0"/>
          </a:p>
        </p:txBody>
      </p:sp>
      <p:sp>
        <p:nvSpPr>
          <p:cNvPr id="10" name="Text 8"/>
          <p:cNvSpPr/>
          <p:nvPr/>
        </p:nvSpPr>
        <p:spPr>
          <a:xfrm>
            <a:off x="3474720" y="329184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3D2683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During dive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3474720" y="3703320"/>
            <a:ext cx="2377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36505E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Capture the approved product workflow and dive context.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053328" y="2788920"/>
            <a:ext cx="182880" cy="0"/>
          </a:xfrm>
          <a:prstGeom prst="line">
            <a:avLst/>
          </a:prstGeom>
          <a:noFill/>
          <a:ln w="19050">
            <a:solidFill>
              <a:srgbClr val="D5E3E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63640" y="2377440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36A9E1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3</a:t>
            </a:r>
            <a:endParaRPr lang="en-US" sz="4600" dirty="0"/>
          </a:p>
        </p:txBody>
      </p:sp>
      <p:sp>
        <p:nvSpPr>
          <p:cNvPr id="14" name="Text 12"/>
          <p:cNvSpPr/>
          <p:nvPr/>
        </p:nvSpPr>
        <p:spPr>
          <a:xfrm>
            <a:off x="6263640" y="329184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3D2683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After dive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6263640" y="3703320"/>
            <a:ext cx="2377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36505E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Review profile data, media, map and site context, and sync state.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8842248" y="2788920"/>
            <a:ext cx="182880" cy="0"/>
          </a:xfrm>
          <a:prstGeom prst="line">
            <a:avLst/>
          </a:prstGeom>
          <a:noFill/>
          <a:ln w="19050">
            <a:solidFill>
              <a:srgbClr val="D5E3E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052560" y="2377440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36A9E1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4</a:t>
            </a:r>
            <a:endParaRPr lang="en-US" sz="4600" dirty="0"/>
          </a:p>
        </p:txBody>
      </p:sp>
      <p:sp>
        <p:nvSpPr>
          <p:cNvPr id="18" name="Text 16"/>
          <p:cNvSpPr/>
          <p:nvPr/>
        </p:nvSpPr>
        <p:spPr>
          <a:xfrm>
            <a:off x="9052560" y="329184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3D2683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Share &amp; memory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9052560" y="3703320"/>
            <a:ext cx="2377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36505E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Preview what will be included before sharing.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68580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26B7A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DIVEROID starter deck — internal template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110185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26B7A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04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6A9E1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CORE CAPABILITIES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85800" y="822960"/>
            <a:ext cx="10789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01748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A connected review surface for the whole dive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85800" y="2011680"/>
            <a:ext cx="4114800" cy="3977640"/>
          </a:xfrm>
          <a:prstGeom prst="roundRect">
            <a:avLst>
              <a:gd name="adj" fmla="val 1609"/>
            </a:avLst>
          </a:prstGeom>
          <a:solidFill>
            <a:srgbClr val="F6FAFC"/>
          </a:solidFill>
          <a:ln/>
          <a:effectLst>
            <a:outerShdw sx="100000" sy="100000" kx="0" ky="0" algn="bl" rotWithShape="0" blurRad="101600" dist="25400" dir="5400000">
              <a:srgbClr val="07131C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960120" y="2286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36A9E1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DIVE PROFILE</a:t>
            </a:r>
            <a:endParaRPr lang="en-US" sz="105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914400" y="2651760"/>
          <a:ext cx="3657600" cy="24688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/>
          <p:nvPr/>
        </p:nvSpPr>
        <p:spPr>
          <a:xfrm>
            <a:off x="960120" y="5349240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26B7A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Show missing data as missing — not as zero.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5166360" y="2011680"/>
            <a:ext cx="3017520" cy="1874520"/>
          </a:xfrm>
          <a:prstGeom prst="roundRect">
            <a:avLst>
              <a:gd name="adj" fmla="val 341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7131C">
                <a:alpha val="10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5166360" y="2011680"/>
            <a:ext cx="3017520" cy="1874520"/>
          </a:xfrm>
          <a:prstGeom prst="roundRect">
            <a:avLst>
              <a:gd name="adj" fmla="val 3415"/>
            </a:avLst>
          </a:prstGeom>
          <a:ln w="9525">
            <a:solidFill>
              <a:srgbClr val="D5E3EA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flipV="1">
            <a:off x="5422392" y="2304288"/>
            <a:ext cx="182880" cy="158374"/>
          </a:xfrm>
          <a:prstGeom prst="triangle">
            <a:avLst/>
          </a:prstGeom>
          <a:solidFill>
            <a:srgbClr val="36A9E1"/>
          </a:solidFill>
          <a:ln/>
        </p:spPr>
      </p:sp>
      <p:sp>
        <p:nvSpPr>
          <p:cNvPr id="11" name="Text 8"/>
          <p:cNvSpPr/>
          <p:nvPr/>
        </p:nvSpPr>
        <p:spPr>
          <a:xfrm>
            <a:off x="5422392" y="2670048"/>
            <a:ext cx="25054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3D2683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Dive log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5422392" y="3035808"/>
            <a:ext cx="25054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36505E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Time, depth, temperature, and site context.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8412480" y="2011680"/>
            <a:ext cx="3017520" cy="1874520"/>
          </a:xfrm>
          <a:prstGeom prst="roundRect">
            <a:avLst>
              <a:gd name="adj" fmla="val 341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7131C">
                <a:alpha val="10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8412480" y="2011680"/>
            <a:ext cx="3017520" cy="1874520"/>
          </a:xfrm>
          <a:prstGeom prst="roundRect">
            <a:avLst>
              <a:gd name="adj" fmla="val 3415"/>
            </a:avLst>
          </a:prstGeom>
          <a:ln w="9525">
            <a:solidFill>
              <a:srgbClr val="D5E3E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 flipV="1">
            <a:off x="8668512" y="2304288"/>
            <a:ext cx="182880" cy="158374"/>
          </a:xfrm>
          <a:prstGeom prst="triangle">
            <a:avLst/>
          </a:prstGeom>
          <a:solidFill>
            <a:srgbClr val="36A9E1"/>
          </a:solidFill>
          <a:ln/>
        </p:spPr>
      </p:sp>
      <p:sp>
        <p:nvSpPr>
          <p:cNvPr id="16" name="Text 13"/>
          <p:cNvSpPr/>
          <p:nvPr/>
        </p:nvSpPr>
        <p:spPr>
          <a:xfrm>
            <a:off x="8668512" y="2670048"/>
            <a:ext cx="25054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3D2683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Media</a:t>
            </a:r>
            <a:endParaRPr lang="en-US" sz="1450" dirty="0"/>
          </a:p>
        </p:txBody>
      </p:sp>
      <p:sp>
        <p:nvSpPr>
          <p:cNvPr id="17" name="Text 14"/>
          <p:cNvSpPr/>
          <p:nvPr/>
        </p:nvSpPr>
        <p:spPr>
          <a:xfrm>
            <a:off x="8668512" y="3035808"/>
            <a:ext cx="25054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36505E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Photos and clips connected to the dive.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5166360" y="4069080"/>
            <a:ext cx="3017520" cy="1874520"/>
          </a:xfrm>
          <a:prstGeom prst="roundRect">
            <a:avLst>
              <a:gd name="adj" fmla="val 341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7131C">
                <a:alpha val="10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5166360" y="4069080"/>
            <a:ext cx="3017520" cy="1874520"/>
          </a:xfrm>
          <a:prstGeom prst="roundRect">
            <a:avLst>
              <a:gd name="adj" fmla="val 3415"/>
            </a:avLst>
          </a:prstGeom>
          <a:ln w="9525">
            <a:solidFill>
              <a:srgbClr val="D5E3EA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 flipV="1">
            <a:off x="5422392" y="4361688"/>
            <a:ext cx="182880" cy="158374"/>
          </a:xfrm>
          <a:prstGeom prst="triangle">
            <a:avLst/>
          </a:prstGeom>
          <a:solidFill>
            <a:srgbClr val="36A9E1"/>
          </a:solidFill>
          <a:ln/>
        </p:spPr>
      </p:sp>
      <p:sp>
        <p:nvSpPr>
          <p:cNvPr id="21" name="Text 18"/>
          <p:cNvSpPr/>
          <p:nvPr/>
        </p:nvSpPr>
        <p:spPr>
          <a:xfrm>
            <a:off x="5422392" y="4727448"/>
            <a:ext cx="25054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3D2683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Map &amp; site</a:t>
            </a:r>
            <a:endParaRPr lang="en-US" sz="1450" dirty="0"/>
          </a:p>
        </p:txBody>
      </p:sp>
      <p:sp>
        <p:nvSpPr>
          <p:cNvPr id="22" name="Text 19"/>
          <p:cNvSpPr/>
          <p:nvPr/>
        </p:nvSpPr>
        <p:spPr>
          <a:xfrm>
            <a:off x="5422392" y="5093208"/>
            <a:ext cx="25054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36505E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Dive site card and map marker context.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8412480" y="4069080"/>
            <a:ext cx="3017520" cy="1874520"/>
          </a:xfrm>
          <a:prstGeom prst="roundRect">
            <a:avLst>
              <a:gd name="adj" fmla="val 341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7131C">
                <a:alpha val="10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8412480" y="4069080"/>
            <a:ext cx="3017520" cy="1874520"/>
          </a:xfrm>
          <a:prstGeom prst="roundRect">
            <a:avLst>
              <a:gd name="adj" fmla="val 3415"/>
            </a:avLst>
          </a:prstGeom>
          <a:ln w="9525">
            <a:solidFill>
              <a:srgbClr val="D5E3EA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 flipV="1">
            <a:off x="8668512" y="4361688"/>
            <a:ext cx="182880" cy="158374"/>
          </a:xfrm>
          <a:prstGeom prst="triangle">
            <a:avLst/>
          </a:prstGeom>
          <a:solidFill>
            <a:srgbClr val="3D2683"/>
          </a:solidFill>
          <a:ln/>
        </p:spPr>
      </p:sp>
      <p:sp>
        <p:nvSpPr>
          <p:cNvPr id="26" name="Text 23"/>
          <p:cNvSpPr/>
          <p:nvPr/>
        </p:nvSpPr>
        <p:spPr>
          <a:xfrm>
            <a:off x="8668512" y="4727448"/>
            <a:ext cx="25054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3D2683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AI-assisted</a:t>
            </a:r>
            <a:endParaRPr lang="en-US" sz="1450" dirty="0"/>
          </a:p>
        </p:txBody>
      </p:sp>
      <p:sp>
        <p:nvSpPr>
          <p:cNvPr id="27" name="Text 24"/>
          <p:cNvSpPr/>
          <p:nvPr/>
        </p:nvSpPr>
        <p:spPr>
          <a:xfrm>
            <a:off x="8668512" y="5093208"/>
            <a:ext cx="250545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36505E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Reviewable summaries — never final judgment.</a:t>
            </a:r>
            <a:endParaRPr lang="en-US" sz="1100" dirty="0"/>
          </a:p>
        </p:txBody>
      </p:sp>
      <p:sp>
        <p:nvSpPr>
          <p:cNvPr id="28" name="Text 25"/>
          <p:cNvSpPr/>
          <p:nvPr/>
        </p:nvSpPr>
        <p:spPr>
          <a:xfrm>
            <a:off x="68580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26B7A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DIVEROID starter deck — internal template</a:t>
            </a:r>
            <a:endParaRPr lang="en-US" sz="850" dirty="0"/>
          </a:p>
        </p:txBody>
      </p:sp>
      <p:sp>
        <p:nvSpPr>
          <p:cNvPr id="29" name="Text 26"/>
          <p:cNvSpPr/>
          <p:nvPr/>
        </p:nvSpPr>
        <p:spPr>
          <a:xfrm>
            <a:off x="110185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26B7A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05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6A9E1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AUDIENCE VALUE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85800" y="822960"/>
            <a:ext cx="10789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01748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One system, different post-dive jobs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85800" y="1481328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6505E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Duplicate or remove rows to match the conversation. Keep each value specific.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 flipV="1">
            <a:off x="713232" y="2331720"/>
            <a:ext cx="146304" cy="126699"/>
          </a:xfrm>
          <a:prstGeom prst="triangle">
            <a:avLst/>
          </a:prstGeom>
          <a:solidFill>
            <a:srgbClr val="36A9E1"/>
          </a:solidFill>
          <a:ln/>
        </p:spPr>
      </p:sp>
      <p:sp>
        <p:nvSpPr>
          <p:cNvPr id="6" name="Text 4"/>
          <p:cNvSpPr/>
          <p:nvPr/>
        </p:nvSpPr>
        <p:spPr>
          <a:xfrm>
            <a:off x="1097280" y="224028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D2683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Divers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3383280" y="2258568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6505E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Understand and remember each dive with clearer records.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713232" y="2807208"/>
            <a:ext cx="10698480" cy="0"/>
          </a:xfrm>
          <a:prstGeom prst="line">
            <a:avLst/>
          </a:prstGeom>
          <a:noFill/>
          <a:ln w="9525">
            <a:solidFill>
              <a:srgbClr val="D5E3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713232" y="3136392"/>
            <a:ext cx="146304" cy="126699"/>
          </a:xfrm>
          <a:prstGeom prst="triangle">
            <a:avLst/>
          </a:prstGeom>
          <a:solidFill>
            <a:srgbClr val="36A9E1"/>
          </a:solidFill>
          <a:ln/>
        </p:spPr>
      </p:sp>
      <p:sp>
        <p:nvSpPr>
          <p:cNvPr id="10" name="Text 8"/>
          <p:cNvSpPr/>
          <p:nvPr/>
        </p:nvSpPr>
        <p:spPr>
          <a:xfrm>
            <a:off x="1097280" y="3044952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D2683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Instructors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383280" y="30632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6505E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Support post-dive review with easier-to-scan information.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713232" y="3611880"/>
            <a:ext cx="10698480" cy="0"/>
          </a:xfrm>
          <a:prstGeom prst="line">
            <a:avLst/>
          </a:prstGeom>
          <a:noFill/>
          <a:ln w="9525">
            <a:solidFill>
              <a:srgbClr val="D5E3E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 flipV="1">
            <a:off x="713232" y="3941064"/>
            <a:ext cx="146304" cy="126699"/>
          </a:xfrm>
          <a:prstGeom prst="triangle">
            <a:avLst/>
          </a:prstGeom>
          <a:solidFill>
            <a:srgbClr val="36A9E1"/>
          </a:solidFill>
          <a:ln/>
        </p:spPr>
      </p:sp>
      <p:sp>
        <p:nvSpPr>
          <p:cNvPr id="14" name="Text 12"/>
          <p:cNvSpPr/>
          <p:nvPr/>
        </p:nvSpPr>
        <p:spPr>
          <a:xfrm>
            <a:off x="1097280" y="3849624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D2683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Resorts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3383280" y="3867912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6505E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Create a more connected guest memory and sharing workflow.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713232" y="4416552"/>
            <a:ext cx="10698480" cy="0"/>
          </a:xfrm>
          <a:prstGeom prst="line">
            <a:avLst/>
          </a:prstGeom>
          <a:noFill/>
          <a:ln w="9525">
            <a:solidFill>
              <a:srgbClr val="D5E3E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 flipV="1">
            <a:off x="713232" y="4745736"/>
            <a:ext cx="146304" cy="126699"/>
          </a:xfrm>
          <a:prstGeom prst="triangle">
            <a:avLst/>
          </a:prstGeom>
          <a:solidFill>
            <a:srgbClr val="36A9E1"/>
          </a:solidFill>
          <a:ln/>
        </p:spPr>
      </p:sp>
      <p:sp>
        <p:nvSpPr>
          <p:cNvPr id="18" name="Text 16"/>
          <p:cNvSpPr/>
          <p:nvPr/>
        </p:nvSpPr>
        <p:spPr>
          <a:xfrm>
            <a:off x="1097280" y="4654296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D2683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Creators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3383280" y="4672584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6505E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Find media moments faster with connected context.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713232" y="5221224"/>
            <a:ext cx="10698480" cy="0"/>
          </a:xfrm>
          <a:prstGeom prst="line">
            <a:avLst/>
          </a:prstGeom>
          <a:noFill/>
          <a:ln w="9525">
            <a:solidFill>
              <a:srgbClr val="D5E3E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 flipV="1">
            <a:off x="713232" y="5550408"/>
            <a:ext cx="146304" cy="126699"/>
          </a:xfrm>
          <a:prstGeom prst="triangle">
            <a:avLst/>
          </a:prstGeom>
          <a:solidFill>
            <a:srgbClr val="36A9E1"/>
          </a:solidFill>
          <a:ln/>
        </p:spPr>
      </p:sp>
      <p:sp>
        <p:nvSpPr>
          <p:cNvPr id="22" name="Text 20"/>
          <p:cNvSpPr/>
          <p:nvPr/>
        </p:nvSpPr>
        <p:spPr>
          <a:xfrm>
            <a:off x="1097280" y="5458968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D2683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Partners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3383280" y="5477256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36505E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Build differentiated dive workflows around records and media.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68580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26B7A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DIVEROID starter deck — internal template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110185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26B7A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06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6A9E1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PROOF OR DEMO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85800" y="822960"/>
            <a:ext cx="10789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01748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Show a concept only when the evidence is clear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85800" y="1481328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36505E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Use approved screenshots, product media, or component-based concepts.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85800" y="2331720"/>
            <a:ext cx="3383280" cy="2651760"/>
          </a:xfrm>
          <a:prstGeom prst="roundRect">
            <a:avLst>
              <a:gd name="adj" fmla="val 2414"/>
            </a:avLst>
          </a:prstGeom>
          <a:solidFill>
            <a:srgbClr val="EEF9FF"/>
          </a:solidFill>
          <a:ln/>
          <a:effectLst>
            <a:outerShdw sx="100000" sy="100000" kx="0" ky="0" algn="bl" rotWithShape="0" blurRad="101600" dist="25400" dir="5400000">
              <a:srgbClr val="07131C">
                <a:alpha val="1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1005840" y="2743200"/>
            <a:ext cx="2743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201748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18.2 m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1005840" y="374904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D2683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Depth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05840" y="411480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6505E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Unit attached to every number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343400" y="2331720"/>
            <a:ext cx="3383280" cy="2651760"/>
          </a:xfrm>
          <a:prstGeom prst="roundRect">
            <a:avLst>
              <a:gd name="adj" fmla="val 2414"/>
            </a:avLst>
          </a:prstGeom>
          <a:solidFill>
            <a:srgbClr val="EEF9FF"/>
          </a:solidFill>
          <a:ln/>
          <a:effectLst>
            <a:outerShdw sx="100000" sy="100000" kx="0" ky="0" algn="bl" rotWithShape="0" blurRad="101600" dist="25400" dir="5400000">
              <a:srgbClr val="07131C">
                <a:alpha val="10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663440" y="2743200"/>
            <a:ext cx="2743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201748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36 min</a:t>
            </a:r>
            <a:endParaRPr lang="en-US" sz="4400" dirty="0"/>
          </a:p>
        </p:txBody>
      </p:sp>
      <p:sp>
        <p:nvSpPr>
          <p:cNvPr id="11" name="Text 9"/>
          <p:cNvSpPr/>
          <p:nvPr/>
        </p:nvSpPr>
        <p:spPr>
          <a:xfrm>
            <a:off x="4663440" y="374904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D2683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Time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663440" y="411480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6505E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Clear label, no ambiguity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001000" y="2331720"/>
            <a:ext cx="3383280" cy="2651760"/>
          </a:xfrm>
          <a:prstGeom prst="roundRect">
            <a:avLst>
              <a:gd name="adj" fmla="val 2414"/>
            </a:avLst>
          </a:prstGeom>
          <a:solidFill>
            <a:srgbClr val="EEF9FF"/>
          </a:solidFill>
          <a:ln/>
          <a:effectLst>
            <a:outerShdw sx="100000" sy="100000" kx="0" ky="0" algn="bl" rotWithShape="0" blurRad="101600" dist="25400" dir="5400000">
              <a:srgbClr val="07131C">
                <a:alpha val="10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8321040" y="2743200"/>
            <a:ext cx="2743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201748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38</a:t>
            </a:r>
            <a:endParaRPr lang="en-US" sz="4400" dirty="0"/>
          </a:p>
        </p:txBody>
      </p:sp>
      <p:sp>
        <p:nvSpPr>
          <p:cNvPr id="15" name="Text 13"/>
          <p:cNvSpPr/>
          <p:nvPr/>
        </p:nvSpPr>
        <p:spPr>
          <a:xfrm>
            <a:off x="8321040" y="374904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3D2683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Media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21040" y="411480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36505E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Clips and photos in review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85800" y="53492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526B7A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Numbers above are placeholders — replace with approved product data before any external use.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68580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26B7A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DIVEROID starter deck — internal template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110185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26B7A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07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36A9E1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PARTNERSHIP MODEL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85800" y="822960"/>
            <a:ext cx="10789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01748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Define the operating path before the promise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85800" y="2103120"/>
            <a:ext cx="5303520" cy="1783080"/>
          </a:xfrm>
          <a:prstGeom prst="roundRect">
            <a:avLst>
              <a:gd name="adj" fmla="val 3590"/>
            </a:avLst>
          </a:prstGeom>
          <a:solidFill>
            <a:srgbClr val="F6FAFC"/>
          </a:solidFill>
          <a:ln/>
          <a:effectLst>
            <a:outerShdw sx="100000" sy="100000" kx="0" ky="0" algn="bl" rotWithShape="0" blurRad="101600" dist="25400" dir="5400000">
              <a:srgbClr val="07131C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 flipV="1">
            <a:off x="960120" y="2377440"/>
            <a:ext cx="164592" cy="142537"/>
          </a:xfrm>
          <a:prstGeom prst="triangle">
            <a:avLst/>
          </a:prstGeom>
          <a:solidFill>
            <a:srgbClr val="36A9E1"/>
          </a:solidFill>
          <a:ln/>
        </p:spPr>
      </p:sp>
      <p:sp>
        <p:nvSpPr>
          <p:cNvPr id="6" name="Text 4"/>
          <p:cNvSpPr/>
          <p:nvPr/>
        </p:nvSpPr>
        <p:spPr>
          <a:xfrm>
            <a:off x="1344168" y="2304288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D2683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Opportunity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344168" y="2724912"/>
            <a:ext cx="4343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36505E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Support guest review, media organization, and memory workflows.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6217920" y="2103120"/>
            <a:ext cx="5303520" cy="1783080"/>
          </a:xfrm>
          <a:prstGeom prst="roundRect">
            <a:avLst>
              <a:gd name="adj" fmla="val 3590"/>
            </a:avLst>
          </a:prstGeom>
          <a:solidFill>
            <a:srgbClr val="F6FAFC"/>
          </a:solidFill>
          <a:ln/>
          <a:effectLst>
            <a:outerShdw sx="100000" sy="100000" kx="0" ky="0" algn="bl" rotWithShape="0" blurRad="101600" dist="25400" dir="5400000">
              <a:srgbClr val="07131C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 flipV="1">
            <a:off x="6492240" y="2377440"/>
            <a:ext cx="164592" cy="142537"/>
          </a:xfrm>
          <a:prstGeom prst="triangle">
            <a:avLst/>
          </a:prstGeom>
          <a:solidFill>
            <a:srgbClr val="36A9E1"/>
          </a:solidFill>
          <a:ln/>
        </p:spPr>
      </p:sp>
      <p:sp>
        <p:nvSpPr>
          <p:cNvPr id="10" name="Text 8"/>
          <p:cNvSpPr/>
          <p:nvPr/>
        </p:nvSpPr>
        <p:spPr>
          <a:xfrm>
            <a:off x="6876288" y="2304288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D2683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Workflow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876288" y="2724912"/>
            <a:ext cx="4343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36505E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Discovery required with resort operations and dive staff.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85800" y="4069080"/>
            <a:ext cx="5303520" cy="1783080"/>
          </a:xfrm>
          <a:prstGeom prst="roundRect">
            <a:avLst>
              <a:gd name="adj" fmla="val 3590"/>
            </a:avLst>
          </a:prstGeom>
          <a:solidFill>
            <a:srgbClr val="F6FAFC"/>
          </a:solidFill>
          <a:ln/>
          <a:effectLst>
            <a:outerShdw sx="100000" sy="100000" kx="0" ky="0" algn="bl" rotWithShape="0" blurRad="101600" dist="25400" dir="5400000">
              <a:srgbClr val="07131C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 flipV="1">
            <a:off x="960120" y="4343400"/>
            <a:ext cx="164592" cy="142537"/>
          </a:xfrm>
          <a:prstGeom prst="triangle">
            <a:avLst/>
          </a:prstGeom>
          <a:solidFill>
            <a:srgbClr val="3D2683"/>
          </a:solidFill>
          <a:ln/>
        </p:spPr>
      </p:sp>
      <p:sp>
        <p:nvSpPr>
          <p:cNvPr id="14" name="Text 12"/>
          <p:cNvSpPr/>
          <p:nvPr/>
        </p:nvSpPr>
        <p:spPr>
          <a:xfrm>
            <a:off x="1344168" y="4270248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D2683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Support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344168" y="4690872"/>
            <a:ext cx="4343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36505E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Define onboarding, staff training, and customer support paths.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217920" y="4069080"/>
            <a:ext cx="5303520" cy="1783080"/>
          </a:xfrm>
          <a:prstGeom prst="roundRect">
            <a:avLst>
              <a:gd name="adj" fmla="val 3590"/>
            </a:avLst>
          </a:prstGeom>
          <a:solidFill>
            <a:srgbClr val="F6FAFC"/>
          </a:solidFill>
          <a:ln/>
          <a:effectLst>
            <a:outerShdw sx="100000" sy="100000" kx="0" ky="0" algn="bl" rotWithShape="0" blurRad="101600" dist="25400" dir="5400000">
              <a:srgbClr val="07131C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 flipV="1">
            <a:off x="6492240" y="4343400"/>
            <a:ext cx="164592" cy="142537"/>
          </a:xfrm>
          <a:prstGeom prst="triangle">
            <a:avLst/>
          </a:prstGeom>
          <a:solidFill>
            <a:srgbClr val="3D2683"/>
          </a:solidFill>
          <a:ln/>
        </p:spPr>
      </p:sp>
      <p:sp>
        <p:nvSpPr>
          <p:cNvPr id="18" name="Text 16"/>
          <p:cNvSpPr/>
          <p:nvPr/>
        </p:nvSpPr>
        <p:spPr>
          <a:xfrm>
            <a:off x="6876288" y="4270248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D2683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Commercial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876288" y="4690872"/>
            <a:ext cx="4343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36505E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Use approved pricing, scope, and terms only.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685800" y="603504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B6382E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Do not promise performance lift without evidence and owner approval.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8580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26B7A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DIVEROID starter deck — internal template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110185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26B7A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08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0174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48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47BFFF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NEXT STEPS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Move from concept to a reviewed pilot scope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 flipV="1">
            <a:off x="713232" y="2048256"/>
            <a:ext cx="146304" cy="126699"/>
          </a:xfrm>
          <a:prstGeom prst="triangle">
            <a:avLst/>
          </a:prstGeom>
          <a:solidFill>
            <a:srgbClr val="47BFFF"/>
          </a:solidFill>
          <a:ln/>
        </p:spPr>
      </p:sp>
      <p:sp>
        <p:nvSpPr>
          <p:cNvPr id="5" name="Text 3"/>
          <p:cNvSpPr/>
          <p:nvPr/>
        </p:nvSpPr>
        <p:spPr>
          <a:xfrm>
            <a:off x="1097280" y="196596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47BFFF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Primary ask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3657600" y="1984248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EEF9FF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Schedule a workflow review with resort operations.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713232" y="2496312"/>
            <a:ext cx="10607040" cy="0"/>
          </a:xfrm>
          <a:prstGeom prst="line">
            <a:avLst/>
          </a:prstGeom>
          <a:noFill/>
          <a:ln w="9525">
            <a:solidFill>
              <a:srgbClr val="3D268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 flipV="1">
            <a:off x="713232" y="2798064"/>
            <a:ext cx="146304" cy="126699"/>
          </a:xfrm>
          <a:prstGeom prst="triangle">
            <a:avLst/>
          </a:prstGeom>
          <a:solidFill>
            <a:srgbClr val="47BFFF"/>
          </a:solidFill>
          <a:ln/>
        </p:spPr>
      </p:sp>
      <p:sp>
        <p:nvSpPr>
          <p:cNvPr id="9" name="Text 7"/>
          <p:cNvSpPr/>
          <p:nvPr/>
        </p:nvSpPr>
        <p:spPr>
          <a:xfrm>
            <a:off x="1097280" y="2715768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47BFFF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Pilot scope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3657600" y="2734056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EEF9FF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Define users, sites, media flow, and support owner.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713232" y="3246120"/>
            <a:ext cx="10607040" cy="0"/>
          </a:xfrm>
          <a:prstGeom prst="line">
            <a:avLst/>
          </a:prstGeom>
          <a:noFill/>
          <a:ln w="9525">
            <a:solidFill>
              <a:srgbClr val="3D268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713232" y="3547872"/>
            <a:ext cx="146304" cy="126699"/>
          </a:xfrm>
          <a:prstGeom prst="triangle">
            <a:avLst/>
          </a:prstGeom>
          <a:solidFill>
            <a:srgbClr val="47BFFF"/>
          </a:solidFill>
          <a:ln/>
        </p:spPr>
      </p:sp>
      <p:sp>
        <p:nvSpPr>
          <p:cNvPr id="13" name="Text 11"/>
          <p:cNvSpPr/>
          <p:nvPr/>
        </p:nvSpPr>
        <p:spPr>
          <a:xfrm>
            <a:off x="1097280" y="3465576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47BFFF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Asset review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3657600" y="3483864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EEF9FF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Confirm logo, screenshots, product media, and demo content.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13232" y="3995928"/>
            <a:ext cx="10607040" cy="0"/>
          </a:xfrm>
          <a:prstGeom prst="line">
            <a:avLst/>
          </a:prstGeom>
          <a:noFill/>
          <a:ln w="9525">
            <a:solidFill>
              <a:srgbClr val="3D268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 flipV="1">
            <a:off x="713232" y="4297680"/>
            <a:ext cx="146304" cy="126699"/>
          </a:xfrm>
          <a:prstGeom prst="triangle">
            <a:avLst/>
          </a:prstGeom>
          <a:solidFill>
            <a:srgbClr val="47BFFF"/>
          </a:solidFill>
          <a:ln/>
        </p:spPr>
      </p:sp>
      <p:sp>
        <p:nvSpPr>
          <p:cNvPr id="17" name="Text 15"/>
          <p:cNvSpPr/>
          <p:nvPr/>
        </p:nvSpPr>
        <p:spPr>
          <a:xfrm>
            <a:off x="1097280" y="4215384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47BFFF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Claim review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3657600" y="4233672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EEF9FF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Review commercial, product, and assisted-review claims.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713232" y="4745736"/>
            <a:ext cx="10607040" cy="0"/>
          </a:xfrm>
          <a:prstGeom prst="line">
            <a:avLst/>
          </a:prstGeom>
          <a:noFill/>
          <a:ln w="9525">
            <a:solidFill>
              <a:srgbClr val="3D268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 flipV="1">
            <a:off x="713232" y="5047488"/>
            <a:ext cx="146304" cy="126699"/>
          </a:xfrm>
          <a:prstGeom prst="triangle">
            <a:avLst/>
          </a:prstGeom>
          <a:solidFill>
            <a:srgbClr val="47BFFF"/>
          </a:solidFill>
          <a:ln/>
        </p:spPr>
      </p:sp>
      <p:sp>
        <p:nvSpPr>
          <p:cNvPr id="21" name="Text 19"/>
          <p:cNvSpPr/>
          <p:nvPr/>
        </p:nvSpPr>
        <p:spPr>
          <a:xfrm>
            <a:off x="1097280" y="4965192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47BFFF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Localization</a:t>
            </a:r>
            <a:endParaRPr lang="en-US" sz="1450" dirty="0"/>
          </a:p>
        </p:txBody>
      </p:sp>
      <p:sp>
        <p:nvSpPr>
          <p:cNvPr id="22" name="Text 20"/>
          <p:cNvSpPr/>
          <p:nvPr/>
        </p:nvSpPr>
        <p:spPr>
          <a:xfrm>
            <a:off x="3657600" y="498348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EEF9FF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Native review for non-English materials.</a:t>
            </a:r>
            <a:endParaRPr lang="en-US" sz="1250" dirty="0"/>
          </a:p>
        </p:txBody>
      </p:sp>
      <p:pic>
        <p:nvPicPr>
          <p:cNvPr id="23" name="Image 0" descr="/Users/macm4/Library/CloudStorage/Dropbox-DIVEROID/DIVEROID/04_Growth &amp; Ops/02_Marketing_Brand/00_Shared_Common/02_Brand_Guidelines/brand-kit/logos/png/diveroid-wordmark-white-transpar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5989320"/>
            <a:ext cx="1417320" cy="210312"/>
          </a:xfrm>
          <a:prstGeom prst="rect">
            <a:avLst/>
          </a:prstGeom>
        </p:spPr>
      </p:pic>
      <p:sp>
        <p:nvSpPr>
          <p:cNvPr id="24" name="Text 21"/>
          <p:cNvSpPr/>
          <p:nvPr/>
        </p:nvSpPr>
        <p:spPr>
          <a:xfrm>
            <a:off x="2377440" y="596188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EDE6FF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Every dive maps the ocean.</a:t>
            </a:r>
            <a:endParaRPr lang="en-US" sz="1150" dirty="0"/>
          </a:p>
        </p:txBody>
      </p:sp>
      <p:sp>
        <p:nvSpPr>
          <p:cNvPr id="25" name="Text 22"/>
          <p:cNvSpPr/>
          <p:nvPr/>
        </p:nvSpPr>
        <p:spPr>
          <a:xfrm>
            <a:off x="1101852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EDE6FF"/>
                </a:solidFill>
                <a:latin typeface="Pangram Sans" pitchFamily="34" charset="0"/>
                <a:ea typeface="Pangram Sans" pitchFamily="34" charset="-122"/>
                <a:cs typeface="Pangram Sans" pitchFamily="34" charset="-120"/>
              </a:rPr>
              <a:t>09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8143D"/>
      </a:dk2>
      <a:lt2>
        <a:srgbClr val="EEF9FF"/>
      </a:lt2>
      <a:accent1>
        <a:srgbClr val="3D2683"/>
      </a:accent1>
      <a:accent2>
        <a:srgbClr val="36A9E1"/>
      </a:accent2>
      <a:accent3>
        <a:srgbClr val="67509C"/>
      </a:accent3>
      <a:accent4>
        <a:srgbClr val="2DBE7E"/>
      </a:accent4>
      <a:accent5>
        <a:srgbClr val="F4B942"/>
      </a:accent5>
      <a:accent6>
        <a:srgbClr val="FF6B5A"/>
      </a:accent6>
      <a:hlink>
        <a:srgbClr val="3D2683"/>
      </a:hlink>
      <a:folHlink>
        <a:srgbClr val="67509C"/>
      </a:folHlink>
    </a:clrScheme>
    <a:fontScheme name="Office">
      <a:majorFont>
        <a:latin typeface="Pangram Sans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angram Sans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DIVEROID Deck Starter</dc:title>
  <dc:subject>PptxGenJS Presentation</dc:subject>
  <dc:creator>DIVEROID</dc:creator>
  <cp:lastModifiedBy>DIVEROID</cp:lastModifiedBy>
  <cp:revision>1</cp:revision>
  <dcterms:created xsi:type="dcterms:W3CDTF">2026-07-10T14:39:50Z</dcterms:created>
  <dcterms:modified xsi:type="dcterms:W3CDTF">2026-07-10T14:39:50Z</dcterms:modified>
</cp:coreProperties>
</file>